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17"/>
  </p:notesMasterIdLst>
  <p:sldIdLst>
    <p:sldId id="256" r:id="rId2"/>
    <p:sldId id="267" r:id="rId3"/>
    <p:sldId id="269" r:id="rId4"/>
    <p:sldId id="270" r:id="rId5"/>
    <p:sldId id="277" r:id="rId6"/>
    <p:sldId id="280" r:id="rId7"/>
    <p:sldId id="281" r:id="rId8"/>
    <p:sldId id="265" r:id="rId9"/>
    <p:sldId id="266" r:id="rId10"/>
    <p:sldId id="261" r:id="rId11"/>
    <p:sldId id="260" r:id="rId12"/>
    <p:sldId id="263" r:id="rId13"/>
    <p:sldId id="264" r:id="rId14"/>
    <p:sldId id="274" r:id="rId15"/>
    <p:sldId id="268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93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72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4CAFC0-F40D-4926-8570-9A19561EFA23}" type="datetimeFigureOut">
              <a:rPr lang="en-US" smtClean="0"/>
              <a:t>1/1/2023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163653-19A9-4E7B-9F14-D23DC43254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0486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are 192 FDA approved mammogram facilities located in TN within 69 counties.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163653-19A9-4E7B-9F14-D23DC432546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9813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EED1C14C-A143-42F5-B247-D0E800131009}" type="datetimeFigureOut">
              <a:rPr lang="en-US" smtClean="0"/>
              <a:t>1/1/2023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107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1/1/2023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8188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8545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0832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5325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1/1/2023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9978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1/1/2023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67919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EED1C14C-A143-42F5-B247-D0E800131009}" type="datetimeFigureOut">
              <a:rPr lang="en-US" smtClean="0"/>
              <a:t>1/1/2023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2974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EED1C14C-A143-42F5-B247-D0E800131009}" type="datetimeFigureOut">
              <a:rPr lang="en-US" smtClean="0"/>
              <a:t>1/1/2023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0731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00850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4649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1/1/2023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7266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1/1/2023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8080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1/1/2023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2066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1/1/2023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3839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1/1/2023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5605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1/1/2023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7264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EED1C14C-A143-42F5-B247-D0E800131009}" type="datetimeFigureOut">
              <a:rPr lang="en-US" smtClean="0"/>
              <a:t>1/1/2023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2087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  <p:sldLayoutId id="2147483720" r:id="rId12"/>
    <p:sldLayoutId id="2147483721" r:id="rId13"/>
    <p:sldLayoutId id="2147483722" r:id="rId14"/>
    <p:sldLayoutId id="2147483723" r:id="rId15"/>
    <p:sldLayoutId id="2147483724" r:id="rId16"/>
    <p:sldLayoutId id="214748372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hyperlink" Target="https://www.accessdata.fda.gov/scripts/cdrh/cfdocs/cfMQSA/mqsa.cfm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data.census.gov/" TargetMode="External"/><Relationship Id="rId5" Type="http://schemas.openxmlformats.org/officeDocument/2006/relationships/hyperlink" Target="https://statecancerprofiles.cancer.gov/" TargetMode="Externa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9B2DDAE-F367-C61D-2369-476DFD2ACC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846" r="-1" b="13227"/>
          <a:stretch/>
        </p:blipFill>
        <p:spPr>
          <a:xfrm>
            <a:off x="1" y="-5"/>
            <a:ext cx="12191695" cy="5020241"/>
          </a:xfrm>
          <a:custGeom>
            <a:avLst/>
            <a:gdLst/>
            <a:ahLst/>
            <a:cxnLst/>
            <a:rect l="l" t="t" r="r" b="b"/>
            <a:pathLst>
              <a:path w="12191695" h="5020241">
                <a:moveTo>
                  <a:pt x="0" y="0"/>
                </a:moveTo>
                <a:lnTo>
                  <a:pt x="12191695" y="0"/>
                </a:lnTo>
                <a:lnTo>
                  <a:pt x="12191695" y="4057991"/>
                </a:lnTo>
                <a:lnTo>
                  <a:pt x="11914945" y="4110187"/>
                </a:lnTo>
                <a:lnTo>
                  <a:pt x="11639412" y="4159931"/>
                </a:lnTo>
                <a:lnTo>
                  <a:pt x="11362661" y="4208624"/>
                </a:lnTo>
                <a:lnTo>
                  <a:pt x="11084690" y="4250310"/>
                </a:lnTo>
                <a:lnTo>
                  <a:pt x="10807939" y="4292347"/>
                </a:lnTo>
                <a:lnTo>
                  <a:pt x="10529968" y="4331582"/>
                </a:lnTo>
                <a:lnTo>
                  <a:pt x="10255655" y="4365211"/>
                </a:lnTo>
                <a:lnTo>
                  <a:pt x="9977684" y="4397089"/>
                </a:lnTo>
                <a:lnTo>
                  <a:pt x="9700933" y="4426165"/>
                </a:lnTo>
                <a:lnTo>
                  <a:pt x="9429058" y="4451387"/>
                </a:lnTo>
                <a:lnTo>
                  <a:pt x="9153526" y="4476609"/>
                </a:lnTo>
                <a:lnTo>
                  <a:pt x="8881651" y="4497628"/>
                </a:lnTo>
                <a:lnTo>
                  <a:pt x="8609776" y="4514092"/>
                </a:lnTo>
                <a:lnTo>
                  <a:pt x="8339121" y="4531258"/>
                </a:lnTo>
                <a:lnTo>
                  <a:pt x="8070903" y="4545620"/>
                </a:lnTo>
                <a:lnTo>
                  <a:pt x="7805124" y="4555779"/>
                </a:lnTo>
                <a:lnTo>
                  <a:pt x="7539345" y="4564537"/>
                </a:lnTo>
                <a:lnTo>
                  <a:pt x="7276005" y="4572944"/>
                </a:lnTo>
                <a:lnTo>
                  <a:pt x="7016322" y="4576798"/>
                </a:lnTo>
                <a:lnTo>
                  <a:pt x="6756639" y="4581001"/>
                </a:lnTo>
                <a:lnTo>
                  <a:pt x="6500613" y="4583103"/>
                </a:lnTo>
                <a:lnTo>
                  <a:pt x="6247026" y="4581001"/>
                </a:lnTo>
                <a:lnTo>
                  <a:pt x="5995877" y="4581001"/>
                </a:lnTo>
                <a:lnTo>
                  <a:pt x="5747167" y="4576798"/>
                </a:lnTo>
                <a:lnTo>
                  <a:pt x="5503333" y="4570492"/>
                </a:lnTo>
                <a:lnTo>
                  <a:pt x="5261938" y="4564537"/>
                </a:lnTo>
                <a:lnTo>
                  <a:pt x="5025418" y="4557881"/>
                </a:lnTo>
                <a:lnTo>
                  <a:pt x="4790118" y="4547722"/>
                </a:lnTo>
                <a:lnTo>
                  <a:pt x="4558477" y="4536862"/>
                </a:lnTo>
                <a:lnTo>
                  <a:pt x="4331710" y="4527054"/>
                </a:lnTo>
                <a:lnTo>
                  <a:pt x="3889152" y="4499379"/>
                </a:lnTo>
                <a:lnTo>
                  <a:pt x="3464881" y="4469954"/>
                </a:lnTo>
                <a:lnTo>
                  <a:pt x="3057678" y="4439126"/>
                </a:lnTo>
                <a:lnTo>
                  <a:pt x="2672421" y="4405147"/>
                </a:lnTo>
                <a:lnTo>
                  <a:pt x="2304232" y="4369765"/>
                </a:lnTo>
                <a:lnTo>
                  <a:pt x="1962864" y="4331582"/>
                </a:lnTo>
                <a:lnTo>
                  <a:pt x="1642223" y="4294099"/>
                </a:lnTo>
                <a:lnTo>
                  <a:pt x="1347183" y="4256616"/>
                </a:lnTo>
                <a:lnTo>
                  <a:pt x="1076528" y="4221235"/>
                </a:lnTo>
                <a:lnTo>
                  <a:pt x="836351" y="4187605"/>
                </a:lnTo>
                <a:lnTo>
                  <a:pt x="619339" y="4155727"/>
                </a:lnTo>
                <a:lnTo>
                  <a:pt x="436464" y="4129104"/>
                </a:lnTo>
                <a:lnTo>
                  <a:pt x="282848" y="4103881"/>
                </a:lnTo>
                <a:lnTo>
                  <a:pt x="71932" y="4067800"/>
                </a:lnTo>
                <a:lnTo>
                  <a:pt x="1" y="4055539"/>
                </a:lnTo>
                <a:lnTo>
                  <a:pt x="1" y="5020241"/>
                </a:lnTo>
                <a:lnTo>
                  <a:pt x="0" y="5020241"/>
                </a:lnTo>
                <a:close/>
              </a:path>
            </a:pathLst>
          </a:custGeom>
        </p:spPr>
      </p:pic>
      <p:sp>
        <p:nvSpPr>
          <p:cNvPr id="2" name="slide1">
            <a:extLst>
              <a:ext uri="{FF2B5EF4-FFF2-40B4-BE49-F238E27FC236}">
                <a16:creationId xmlns:a16="http://schemas.microsoft.com/office/drawing/2014/main" id="{53A4EB2A-0C64-4733-AB5B-60B3C0A521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2199" y="5074670"/>
            <a:ext cx="10407602" cy="702136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400" dirty="0">
                <a:solidFill>
                  <a:srgbClr val="EBEBEB"/>
                </a:solidFill>
              </a:rPr>
              <a:t>Nashville Software School </a:t>
            </a:r>
            <a:br>
              <a:rPr lang="en-US" sz="4400" dirty="0">
                <a:solidFill>
                  <a:srgbClr val="EBEBEB"/>
                </a:solidFill>
              </a:rPr>
            </a:br>
            <a:r>
              <a:rPr lang="en-US" sz="4400" dirty="0">
                <a:solidFill>
                  <a:srgbClr val="EBEBEB"/>
                </a:solidFill>
              </a:rPr>
              <a:t>“Save the Tatas”</a:t>
            </a:r>
          </a:p>
        </p:txBody>
      </p:sp>
      <p:sp>
        <p:nvSpPr>
          <p:cNvPr id="3" name="slide1">
            <a:extLst>
              <a:ext uri="{FF2B5EF4-FFF2-40B4-BE49-F238E27FC236}">
                <a16:creationId xmlns:a16="http://schemas.microsoft.com/office/drawing/2014/main" id="{B67C0644-7CC4-44D8-8586-2684B3139C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2199" y="5722372"/>
            <a:ext cx="10407602" cy="550412"/>
          </a:xfrm>
        </p:spPr>
        <p:txBody>
          <a:bodyPr>
            <a:normAutofit fontScale="70000" lnSpcReduction="20000"/>
          </a:bodyPr>
          <a:lstStyle/>
          <a:p>
            <a:pPr algn="ctr"/>
            <a:r>
              <a:rPr lang="en-US" dirty="0">
                <a:solidFill>
                  <a:schemeClr val="tx2">
                    <a:lumMod val="40000"/>
                    <a:lumOff val="60000"/>
                  </a:schemeClr>
                </a:solidFill>
              </a:rPr>
              <a:t>Presented by Adrianne Austin </a:t>
            </a:r>
          </a:p>
          <a:p>
            <a:pPr algn="ctr"/>
            <a:r>
              <a:rPr lang="en-US" dirty="0">
                <a:solidFill>
                  <a:schemeClr val="tx2">
                    <a:lumMod val="40000"/>
                    <a:lumOff val="60000"/>
                  </a:schemeClr>
                </a:solidFill>
              </a:rPr>
              <a:t>Cohort da7 – Capstone </a:t>
            </a:r>
          </a:p>
        </p:txBody>
      </p:sp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lide6" descr="Mammogram Facilities">
            <a:extLst>
              <a:ext uri="{FF2B5EF4-FFF2-40B4-BE49-F238E27FC236}">
                <a16:creationId xmlns:a16="http://schemas.microsoft.com/office/drawing/2014/main" id="{AEFD48DF-115E-4409-B2DF-1421211D59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2"/>
            <a:ext cx="12192000" cy="685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lide5" descr="Death Rate &amp;amp; Mammograms">
            <a:extLst>
              <a:ext uri="{FF2B5EF4-FFF2-40B4-BE49-F238E27FC236}">
                <a16:creationId xmlns:a16="http://schemas.microsoft.com/office/drawing/2014/main" id="{3A6E486E-5956-44B7-911D-68F73026A1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9925"/>
            <a:ext cx="12192000" cy="601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0999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2" descr="Death Rate &amp;amp; Unisured">
            <a:extLst>
              <a:ext uri="{FF2B5EF4-FFF2-40B4-BE49-F238E27FC236}">
                <a16:creationId xmlns:a16="http://schemas.microsoft.com/office/drawing/2014/main" id="{252CD7C7-D5B4-40F6-9286-561E544AEC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466"/>
            <a:ext cx="12192000" cy="6799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8332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2" descr="Death Rate &amp;amp; Income">
            <a:extLst>
              <a:ext uri="{FF2B5EF4-FFF2-40B4-BE49-F238E27FC236}">
                <a16:creationId xmlns:a16="http://schemas.microsoft.com/office/drawing/2014/main" id="{C1E87713-05AB-42B7-9DD6-E5884C574C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1228"/>
            <a:ext cx="12192000" cy="6255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6226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BB7DB1-3451-A184-4E1C-42F8B7F87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and Conclusion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E88360-C4BF-EBD9-32FB-305F26DA0A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098" y="2603499"/>
            <a:ext cx="10736826" cy="3669481"/>
          </a:xfrm>
        </p:spPr>
        <p:txBody>
          <a:bodyPr/>
          <a:lstStyle/>
          <a:p>
            <a:r>
              <a:rPr lang="en-US" dirty="0"/>
              <a:t>First Question: Is there a correlation between the counties that have a higher death rate with the number of available mammograph facilities? If so, what is the correlation?</a:t>
            </a:r>
          </a:p>
          <a:p>
            <a:pPr lvl="1"/>
            <a:r>
              <a:rPr lang="en-US" dirty="0"/>
              <a:t>Yes, the counties that have a higher death rate have 1 or fewer than 2 mammograph facilities, except for Shelby County.</a:t>
            </a:r>
          </a:p>
          <a:p>
            <a:endParaRPr lang="en-US" dirty="0"/>
          </a:p>
          <a:p>
            <a:pPr marL="342900" lvl="1" indent="-342900"/>
            <a:r>
              <a:rPr lang="en-US" sz="1800" dirty="0"/>
              <a:t>Second Question: Is there another factor, such as insurance that also plays a factor in higher mortality rates within these counties?</a:t>
            </a:r>
          </a:p>
          <a:p>
            <a:pPr lvl="2"/>
            <a:r>
              <a:rPr lang="en-US" dirty="0"/>
              <a:t>Yes. According the Census Bureau – between 2016-2020 about 4,052,700 people were uninsured or didn’t have insurance coverage within Shelby County and out of that number about 264,365 were uninsured females. </a:t>
            </a:r>
          </a:p>
        </p:txBody>
      </p:sp>
    </p:spTree>
    <p:extLst>
      <p:ext uri="{BB962C8B-B14F-4D97-AF65-F5344CB8AC3E}">
        <p14:creationId xmlns:p14="http://schemas.microsoft.com/office/powerpoint/2010/main" val="29958698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44E9EF0A-3E35-3EED-B222-BDD578DFAB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4" r="1" b="1"/>
          <a:stretch/>
        </p:blipFill>
        <p:spPr>
          <a:xfrm>
            <a:off x="4276179" y="477446"/>
            <a:ext cx="3639642" cy="41951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44B63C8-6861-BF72-7F2F-9FFE0D723D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2199" y="4854346"/>
            <a:ext cx="10407602" cy="86802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400" dirty="0">
                <a:solidFill>
                  <a:schemeClr val="accent6"/>
                </a:solidFill>
              </a:rPr>
              <a:t>My 2nd Cousin - Deborah</a:t>
            </a:r>
          </a:p>
        </p:txBody>
      </p:sp>
      <p:pic>
        <p:nvPicPr>
          <p:cNvPr id="8" name="Content Placeholder 7" descr="A group of women posing for a photo&#10;&#10;Description automatically generated">
            <a:extLst>
              <a:ext uri="{FF2B5EF4-FFF2-40B4-BE49-F238E27FC236}">
                <a16:creationId xmlns:a16="http://schemas.microsoft.com/office/drawing/2014/main" id="{79B27894-862C-9E44-1FC6-D3FE572FDB4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12" r="13440" b="-3"/>
          <a:stretch/>
        </p:blipFill>
        <p:spPr>
          <a:xfrm>
            <a:off x="467934" y="477448"/>
            <a:ext cx="3749040" cy="4267573"/>
          </a:xfrm>
          <a:prstGeom prst="rect">
            <a:avLst/>
          </a:prstGeom>
        </p:spPr>
      </p:pic>
      <p:pic>
        <p:nvPicPr>
          <p:cNvPr id="10" name="Content Placeholder 9" descr="A group of people posing for a photo on a boat&#10;&#10;Description automatically generated with medium confidence">
            <a:extLst>
              <a:ext uri="{FF2B5EF4-FFF2-40B4-BE49-F238E27FC236}">
                <a16:creationId xmlns:a16="http://schemas.microsoft.com/office/drawing/2014/main" id="{ED8ECC74-8095-84A1-D340-02F959DAC3E0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36" r="41436" b="1"/>
          <a:stretch/>
        </p:blipFill>
        <p:spPr>
          <a:xfrm>
            <a:off x="7975026" y="477446"/>
            <a:ext cx="3739890" cy="4195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6364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24E43EB-867C-4B35-9A5C-E435157C72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7C0F5DA-B59F-4F13-8BB8-FFD8F2C572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9CEA1DEC-CC9E-4776-9E08-048A15BFA6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3140485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CE399CF-F4B8-4832-A8CB-B93F6B1EF4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171964" y="-140866"/>
            <a:ext cx="6053670" cy="7139732"/>
          </a:xfrm>
          <a:custGeom>
            <a:avLst/>
            <a:gdLst>
              <a:gd name="connsiteX0" fmla="*/ 6053670 w 6053670"/>
              <a:gd name="connsiteY0" fmla="*/ 1098 h 7139732"/>
              <a:gd name="connsiteX1" fmla="*/ 6053670 w 6053670"/>
              <a:gd name="connsiteY1" fmla="*/ 1084479 h 7139732"/>
              <a:gd name="connsiteX2" fmla="*/ 6053670 w 6053670"/>
              <a:gd name="connsiteY2" fmla="*/ 1254558 h 7139732"/>
              <a:gd name="connsiteX3" fmla="*/ 6053670 w 6053670"/>
              <a:gd name="connsiteY3" fmla="*/ 7139732 h 7139732"/>
              <a:gd name="connsiteX4" fmla="*/ 0 w 6053670"/>
              <a:gd name="connsiteY4" fmla="*/ 7139732 h 7139732"/>
              <a:gd name="connsiteX5" fmla="*/ 0 w 6053670"/>
              <a:gd name="connsiteY5" fmla="*/ 1249853 h 7139732"/>
              <a:gd name="connsiteX6" fmla="*/ 0 w 6053670"/>
              <a:gd name="connsiteY6" fmla="*/ 1084479 h 7139732"/>
              <a:gd name="connsiteX7" fmla="*/ 0 w 6053670"/>
              <a:gd name="connsiteY7" fmla="*/ 0 h 7139732"/>
              <a:gd name="connsiteX8" fmla="*/ 35717 w 6053670"/>
              <a:gd name="connsiteY8" fmla="*/ 5488 h 7139732"/>
              <a:gd name="connsiteX9" fmla="*/ 140445 w 6053670"/>
              <a:gd name="connsiteY9" fmla="*/ 21641 h 7139732"/>
              <a:gd name="connsiteX10" fmla="*/ 216722 w 6053670"/>
              <a:gd name="connsiteY10" fmla="*/ 32932 h 7139732"/>
              <a:gd name="connsiteX11" fmla="*/ 307527 w 6053670"/>
              <a:gd name="connsiteY11" fmla="*/ 44850 h 7139732"/>
              <a:gd name="connsiteX12" fmla="*/ 415282 w 6053670"/>
              <a:gd name="connsiteY12" fmla="*/ 59121 h 7139732"/>
              <a:gd name="connsiteX13" fmla="*/ 534539 w 6053670"/>
              <a:gd name="connsiteY13" fmla="*/ 74175 h 7139732"/>
              <a:gd name="connsiteX14" fmla="*/ 668931 w 6053670"/>
              <a:gd name="connsiteY14" fmla="*/ 90014 h 7139732"/>
              <a:gd name="connsiteX15" fmla="*/ 815430 w 6053670"/>
              <a:gd name="connsiteY15" fmla="*/ 106794 h 7139732"/>
              <a:gd name="connsiteX16" fmla="*/ 974641 w 6053670"/>
              <a:gd name="connsiteY16" fmla="*/ 123574 h 7139732"/>
              <a:gd name="connsiteX17" fmla="*/ 1144144 w 6053670"/>
              <a:gd name="connsiteY17" fmla="*/ 140667 h 7139732"/>
              <a:gd name="connsiteX18" fmla="*/ 1326965 w 6053670"/>
              <a:gd name="connsiteY18" fmla="*/ 156506 h 7139732"/>
              <a:gd name="connsiteX19" fmla="*/ 1518261 w 6053670"/>
              <a:gd name="connsiteY19" fmla="*/ 171717 h 7139732"/>
              <a:gd name="connsiteX20" fmla="*/ 1720453 w 6053670"/>
              <a:gd name="connsiteY20" fmla="*/ 185518 h 7139732"/>
              <a:gd name="connsiteX21" fmla="*/ 1931121 w 6053670"/>
              <a:gd name="connsiteY21" fmla="*/ 198690 h 7139732"/>
              <a:gd name="connsiteX22" fmla="*/ 2150869 w 6053670"/>
              <a:gd name="connsiteY22" fmla="*/ 211079 h 7139732"/>
              <a:gd name="connsiteX23" fmla="*/ 2263467 w 6053670"/>
              <a:gd name="connsiteY23" fmla="*/ 215470 h 7139732"/>
              <a:gd name="connsiteX24" fmla="*/ 2378487 w 6053670"/>
              <a:gd name="connsiteY24" fmla="*/ 220332 h 7139732"/>
              <a:gd name="connsiteX25" fmla="*/ 2495323 w 6053670"/>
              <a:gd name="connsiteY25" fmla="*/ 224879 h 7139732"/>
              <a:gd name="connsiteX26" fmla="*/ 2612764 w 6053670"/>
              <a:gd name="connsiteY26" fmla="*/ 227859 h 7139732"/>
              <a:gd name="connsiteX27" fmla="*/ 2732627 w 6053670"/>
              <a:gd name="connsiteY27" fmla="*/ 230525 h 7139732"/>
              <a:gd name="connsiteX28" fmla="*/ 2853700 w 6053670"/>
              <a:gd name="connsiteY28" fmla="*/ 233348 h 7139732"/>
              <a:gd name="connsiteX29" fmla="*/ 2977195 w 6053670"/>
              <a:gd name="connsiteY29" fmla="*/ 235229 h 7139732"/>
              <a:gd name="connsiteX30" fmla="*/ 3101901 w 6053670"/>
              <a:gd name="connsiteY30" fmla="*/ 235229 h 7139732"/>
              <a:gd name="connsiteX31" fmla="*/ 3227817 w 6053670"/>
              <a:gd name="connsiteY31" fmla="*/ 236170 h 7139732"/>
              <a:gd name="connsiteX32" fmla="*/ 3354944 w 6053670"/>
              <a:gd name="connsiteY32" fmla="*/ 235229 h 7139732"/>
              <a:gd name="connsiteX33" fmla="*/ 3483887 w 6053670"/>
              <a:gd name="connsiteY33" fmla="*/ 233348 h 7139732"/>
              <a:gd name="connsiteX34" fmla="*/ 3612830 w 6053670"/>
              <a:gd name="connsiteY34" fmla="*/ 231623 h 7139732"/>
              <a:gd name="connsiteX35" fmla="*/ 3743590 w 6053670"/>
              <a:gd name="connsiteY35" fmla="*/ 227859 h 7139732"/>
              <a:gd name="connsiteX36" fmla="*/ 3875560 w 6053670"/>
              <a:gd name="connsiteY36" fmla="*/ 223938 h 7139732"/>
              <a:gd name="connsiteX37" fmla="*/ 4007530 w 6053670"/>
              <a:gd name="connsiteY37" fmla="*/ 219391 h 7139732"/>
              <a:gd name="connsiteX38" fmla="*/ 4140710 w 6053670"/>
              <a:gd name="connsiteY38" fmla="*/ 212961 h 7139732"/>
              <a:gd name="connsiteX39" fmla="*/ 4275102 w 6053670"/>
              <a:gd name="connsiteY39" fmla="*/ 205277 h 7139732"/>
              <a:gd name="connsiteX40" fmla="*/ 4410098 w 6053670"/>
              <a:gd name="connsiteY40" fmla="*/ 197907 h 7139732"/>
              <a:gd name="connsiteX41" fmla="*/ 4545096 w 6053670"/>
              <a:gd name="connsiteY41" fmla="*/ 188498 h 7139732"/>
              <a:gd name="connsiteX42" fmla="*/ 4681909 w 6053670"/>
              <a:gd name="connsiteY42" fmla="*/ 177207 h 7139732"/>
              <a:gd name="connsiteX43" fmla="*/ 4816905 w 6053670"/>
              <a:gd name="connsiteY43" fmla="*/ 165916 h 7139732"/>
              <a:gd name="connsiteX44" fmla="*/ 4954323 w 6053670"/>
              <a:gd name="connsiteY44" fmla="*/ 152899 h 7139732"/>
              <a:gd name="connsiteX45" fmla="*/ 5092347 w 6053670"/>
              <a:gd name="connsiteY45" fmla="*/ 138629 h 7139732"/>
              <a:gd name="connsiteX46" fmla="*/ 5228555 w 6053670"/>
              <a:gd name="connsiteY46" fmla="*/ 123574 h 7139732"/>
              <a:gd name="connsiteX47" fmla="*/ 5366578 w 6053670"/>
              <a:gd name="connsiteY47" fmla="*/ 106010 h 7139732"/>
              <a:gd name="connsiteX48" fmla="*/ 5503997 w 6053670"/>
              <a:gd name="connsiteY48" fmla="*/ 87192 h 7139732"/>
              <a:gd name="connsiteX49" fmla="*/ 5642020 w 6053670"/>
              <a:gd name="connsiteY49" fmla="*/ 68530 h 7139732"/>
              <a:gd name="connsiteX50" fmla="*/ 5779438 w 6053670"/>
              <a:gd name="connsiteY50" fmla="*/ 46733 h 7139732"/>
              <a:gd name="connsiteX51" fmla="*/ 5916251 w 6053670"/>
              <a:gd name="connsiteY51" fmla="*/ 24464 h 7139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053670" h="7139732">
                <a:moveTo>
                  <a:pt x="6053670" y="1098"/>
                </a:moveTo>
                <a:lnTo>
                  <a:pt x="6053670" y="1084479"/>
                </a:lnTo>
                <a:lnTo>
                  <a:pt x="6053670" y="1254558"/>
                </a:lnTo>
                <a:lnTo>
                  <a:pt x="6053670" y="7139732"/>
                </a:lnTo>
                <a:lnTo>
                  <a:pt x="0" y="7139732"/>
                </a:lnTo>
                <a:lnTo>
                  <a:pt x="0" y="1249853"/>
                </a:lnTo>
                <a:lnTo>
                  <a:pt x="0" y="1084479"/>
                </a:lnTo>
                <a:lnTo>
                  <a:pt x="0" y="0"/>
                </a:lnTo>
                <a:lnTo>
                  <a:pt x="35717" y="5488"/>
                </a:lnTo>
                <a:lnTo>
                  <a:pt x="140445" y="21641"/>
                </a:lnTo>
                <a:lnTo>
                  <a:pt x="216722" y="32932"/>
                </a:lnTo>
                <a:lnTo>
                  <a:pt x="307527" y="44850"/>
                </a:lnTo>
                <a:lnTo>
                  <a:pt x="415282" y="59121"/>
                </a:lnTo>
                <a:lnTo>
                  <a:pt x="534539" y="74175"/>
                </a:lnTo>
                <a:lnTo>
                  <a:pt x="668931" y="90014"/>
                </a:lnTo>
                <a:lnTo>
                  <a:pt x="815430" y="106794"/>
                </a:lnTo>
                <a:lnTo>
                  <a:pt x="974641" y="123574"/>
                </a:lnTo>
                <a:lnTo>
                  <a:pt x="1144144" y="140667"/>
                </a:lnTo>
                <a:lnTo>
                  <a:pt x="1326965" y="156506"/>
                </a:lnTo>
                <a:lnTo>
                  <a:pt x="1518261" y="171717"/>
                </a:lnTo>
                <a:lnTo>
                  <a:pt x="1720453" y="185518"/>
                </a:lnTo>
                <a:lnTo>
                  <a:pt x="1931121" y="198690"/>
                </a:lnTo>
                <a:lnTo>
                  <a:pt x="2150869" y="211079"/>
                </a:lnTo>
                <a:lnTo>
                  <a:pt x="2263467" y="215470"/>
                </a:lnTo>
                <a:lnTo>
                  <a:pt x="2378487" y="220332"/>
                </a:lnTo>
                <a:lnTo>
                  <a:pt x="2495323" y="224879"/>
                </a:lnTo>
                <a:lnTo>
                  <a:pt x="2612764" y="227859"/>
                </a:lnTo>
                <a:lnTo>
                  <a:pt x="2732627" y="230525"/>
                </a:lnTo>
                <a:lnTo>
                  <a:pt x="2853700" y="233348"/>
                </a:lnTo>
                <a:lnTo>
                  <a:pt x="2977195" y="235229"/>
                </a:lnTo>
                <a:lnTo>
                  <a:pt x="3101901" y="235229"/>
                </a:lnTo>
                <a:lnTo>
                  <a:pt x="3227817" y="236170"/>
                </a:lnTo>
                <a:lnTo>
                  <a:pt x="3354944" y="235229"/>
                </a:lnTo>
                <a:lnTo>
                  <a:pt x="3483887" y="233348"/>
                </a:lnTo>
                <a:lnTo>
                  <a:pt x="3612830" y="231623"/>
                </a:lnTo>
                <a:lnTo>
                  <a:pt x="3743590" y="227859"/>
                </a:lnTo>
                <a:lnTo>
                  <a:pt x="3875560" y="223938"/>
                </a:lnTo>
                <a:lnTo>
                  <a:pt x="4007530" y="219391"/>
                </a:lnTo>
                <a:lnTo>
                  <a:pt x="4140710" y="212961"/>
                </a:lnTo>
                <a:lnTo>
                  <a:pt x="4275102" y="205277"/>
                </a:lnTo>
                <a:lnTo>
                  <a:pt x="4410098" y="197907"/>
                </a:lnTo>
                <a:lnTo>
                  <a:pt x="4545096" y="188498"/>
                </a:lnTo>
                <a:lnTo>
                  <a:pt x="4681909" y="177207"/>
                </a:lnTo>
                <a:lnTo>
                  <a:pt x="4816905" y="165916"/>
                </a:lnTo>
                <a:lnTo>
                  <a:pt x="4954323" y="152899"/>
                </a:lnTo>
                <a:lnTo>
                  <a:pt x="5092347" y="138629"/>
                </a:lnTo>
                <a:lnTo>
                  <a:pt x="5228555" y="123574"/>
                </a:lnTo>
                <a:lnTo>
                  <a:pt x="5366578" y="106010"/>
                </a:lnTo>
                <a:lnTo>
                  <a:pt x="5503997" y="87192"/>
                </a:lnTo>
                <a:lnTo>
                  <a:pt x="5642020" y="68530"/>
                </a:lnTo>
                <a:lnTo>
                  <a:pt x="5779438" y="46733"/>
                </a:lnTo>
                <a:lnTo>
                  <a:pt x="5916251" y="2446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16" name="Freeform 5">
            <a:extLst>
              <a:ext uri="{FF2B5EF4-FFF2-40B4-BE49-F238E27FC236}">
                <a16:creationId xmlns:a16="http://schemas.microsoft.com/office/drawing/2014/main" id="{1F23E73A-FDC8-462C-83C1-3AA8961449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D4F4F7-C974-D7AD-626D-A49FB8B979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4087" y="1130603"/>
            <a:ext cx="3342442" cy="4596794"/>
          </a:xfrm>
        </p:spPr>
        <p:txBody>
          <a:bodyPr anchor="ctr">
            <a:normAutofit/>
          </a:bodyPr>
          <a:lstStyle/>
          <a:p>
            <a:r>
              <a:rPr lang="en-US" sz="3200">
                <a:solidFill>
                  <a:srgbClr val="EBEBEB"/>
                </a:solidFill>
              </a:rPr>
              <a:t>Inspiration for the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5EA9B6-31F8-0413-3BAC-DA92014896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0077" y="437513"/>
            <a:ext cx="5502614" cy="5954325"/>
          </a:xfrm>
        </p:spPr>
        <p:txBody>
          <a:bodyPr anchor="ctr">
            <a:normAutofit/>
          </a:bodyPr>
          <a:lstStyle/>
          <a:p>
            <a:r>
              <a:rPr lang="en-US" sz="2000" dirty="0"/>
              <a:t>My passion in helping others has led me to pursue a data analytics career within the healthcare industry. </a:t>
            </a:r>
          </a:p>
          <a:p>
            <a:r>
              <a:rPr lang="en-US" sz="2000" dirty="0"/>
              <a:t>Breast Cancer is in my family. We are fortunate that my cousin was able to have access to the medical treatment for her cancer, which now in now in remission. </a:t>
            </a:r>
          </a:p>
          <a:p>
            <a:r>
              <a:rPr lang="en-US" sz="2000" dirty="0"/>
              <a:t>My primary goal for my capstone project is to continue to bring awareness to continue to highlight the importance of combating the inequities of breast cancer deaths amongst our female population. 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6824471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4EEE3-C7F6-153A-6772-FCA40389B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Introduction: Breast Cancer Facts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0C8D0A-E2E0-6856-4D9F-C29CF9009C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389517"/>
            <a:ext cx="10119598" cy="4102723"/>
          </a:xfrm>
        </p:spPr>
        <p:txBody>
          <a:bodyPr>
            <a:normAutofit/>
          </a:bodyPr>
          <a:lstStyle/>
          <a:p>
            <a:r>
              <a:rPr lang="en-US" dirty="0"/>
              <a:t>According to the American Cancer Society(ACS):</a:t>
            </a:r>
          </a:p>
          <a:p>
            <a:pPr lvl="1"/>
            <a:r>
              <a:rPr lang="en-US" dirty="0"/>
              <a:t>For 2020 stats, ACS estimate about 287,850 women will be diagnosed with new cases of invasive breast cancer and approx. 43,250 women will die from breast cancer.</a:t>
            </a:r>
          </a:p>
          <a:p>
            <a:r>
              <a:rPr lang="en-US" dirty="0"/>
              <a:t>Chances of getting breast cancer</a:t>
            </a:r>
          </a:p>
          <a:p>
            <a:pPr lvl="1"/>
            <a:r>
              <a:rPr lang="en-US" dirty="0"/>
              <a:t>The average risk of a woman, developing breast cancer sometime in her life is about 13%. </a:t>
            </a:r>
          </a:p>
          <a:p>
            <a:pPr lvl="1"/>
            <a:r>
              <a:rPr lang="en-US" dirty="0"/>
              <a:t>Which means there is a 1 in 8 chance a female will develop breast cancer.</a:t>
            </a:r>
          </a:p>
          <a:p>
            <a:r>
              <a:rPr lang="en-US" dirty="0"/>
              <a:t>Currently, the best way to find breast cancer for most women is through a mammogram.</a:t>
            </a:r>
          </a:p>
          <a:p>
            <a:r>
              <a:rPr lang="en-US" dirty="0"/>
              <a:t>The ACS recommends women aged 40 to 44 should get mammogram screenings at least one a year and annual screenings for women aged 45 to 49.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64397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607ADC-4FC5-EB60-42B4-3A0800D93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Capstone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748224-6259-9693-2E6F-B90EDB5247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5840" y="2467154"/>
            <a:ext cx="10369296" cy="371419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For this project, I want to examine the mortality rates of women in the state to see if there is a correlation between the high death rates, the number of available mammograph facilities and insurance.  </a:t>
            </a:r>
          </a:p>
          <a:p>
            <a:pPr>
              <a:lnSpc>
                <a:spcPct val="90000"/>
              </a:lnSpc>
            </a:pPr>
            <a:r>
              <a:rPr lang="en-US" dirty="0"/>
              <a:t>For counties that have a higher death rate, how many mammograph facilities are available? </a:t>
            </a:r>
          </a:p>
          <a:p>
            <a:pPr lvl="1">
              <a:lnSpc>
                <a:spcPct val="90000"/>
              </a:lnSpc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Correlation between number of facilities available per county and the mortality rate. </a:t>
            </a:r>
          </a:p>
          <a:p>
            <a:pPr>
              <a:lnSpc>
                <a:spcPct val="90000"/>
              </a:lnSpc>
            </a:pPr>
            <a:r>
              <a:rPr lang="en-US" dirty="0"/>
              <a:t>For the counties that have a higher death rate, how many of the females within those counties have insurance coverage? </a:t>
            </a:r>
          </a:p>
          <a:p>
            <a:pPr lvl="1">
              <a:lnSpc>
                <a:spcPct val="90000"/>
              </a:lnSpc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Correlation between access to insurance coverage and the mortality rate. </a:t>
            </a:r>
          </a:p>
          <a:p>
            <a:pPr>
              <a:lnSpc>
                <a:spcPct val="90000"/>
              </a:lnSpc>
            </a:pPr>
            <a:r>
              <a:rPr lang="en-US" dirty="0"/>
              <a:t>My goal again of my capstone project is to highlight the importance of combating breast cancer deaths amongst our female population. </a:t>
            </a:r>
          </a:p>
          <a:p>
            <a:pPr marL="0" indent="0">
              <a:lnSpc>
                <a:spcPct val="90000"/>
              </a:lnSpc>
              <a:buNone/>
            </a:pPr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26168580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3A0557-500E-EACC-F308-779F1C320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 &amp; Analysis Tools </a:t>
            </a:r>
          </a:p>
        </p:txBody>
      </p:sp>
      <p:pic>
        <p:nvPicPr>
          <p:cNvPr id="8" name="Content Placeholder 7" descr="Icon&#10;&#10;Description automatically generated">
            <a:extLst>
              <a:ext uri="{FF2B5EF4-FFF2-40B4-BE49-F238E27FC236}">
                <a16:creationId xmlns:a16="http://schemas.microsoft.com/office/drawing/2014/main" id="{544C5A2C-2946-0790-5B2C-CFF83022CB3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2362" y="2275206"/>
            <a:ext cx="1771650" cy="1771650"/>
          </a:xfrm>
        </p:spPr>
      </p:pic>
      <p:pic>
        <p:nvPicPr>
          <p:cNvPr id="6" name="Content Placeholder 5" descr="Icon&#10;&#10;Description automatically generated">
            <a:extLst>
              <a:ext uri="{FF2B5EF4-FFF2-40B4-BE49-F238E27FC236}">
                <a16:creationId xmlns:a16="http://schemas.microsoft.com/office/drawing/2014/main" id="{FA142CA2-9C44-37FD-AD9A-28412EBDF21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3078" y="4112682"/>
            <a:ext cx="1800225" cy="1771650"/>
          </a:xfrm>
        </p:spPr>
      </p:pic>
      <p:pic>
        <p:nvPicPr>
          <p:cNvPr id="10" name="Picture 9" descr="Chart, scatter chart&#10;&#10;Description automatically generated">
            <a:extLst>
              <a:ext uri="{FF2B5EF4-FFF2-40B4-BE49-F238E27FC236}">
                <a16:creationId xmlns:a16="http://schemas.microsoft.com/office/drawing/2014/main" id="{8414C6C6-BB80-5E2D-AA26-CCA66902D6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3078" y="2172877"/>
            <a:ext cx="2053867" cy="117363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11456F2-64CC-B4D2-B77E-DC2AD0FEAA27}"/>
              </a:ext>
            </a:extLst>
          </p:cNvPr>
          <p:cNvSpPr txBox="1"/>
          <p:nvPr/>
        </p:nvSpPr>
        <p:spPr>
          <a:xfrm>
            <a:off x="7588577" y="4046856"/>
            <a:ext cx="1593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Python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9592916-40FD-E815-9137-EDD80DE0B287}"/>
              </a:ext>
            </a:extLst>
          </p:cNvPr>
          <p:cNvSpPr txBox="1"/>
          <p:nvPr/>
        </p:nvSpPr>
        <p:spPr>
          <a:xfrm>
            <a:off x="9934140" y="5884332"/>
            <a:ext cx="1531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   Excel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CA7CCE5-6D7C-6264-6A5B-D43FD303428A}"/>
              </a:ext>
            </a:extLst>
          </p:cNvPr>
          <p:cNvSpPr txBox="1"/>
          <p:nvPr/>
        </p:nvSpPr>
        <p:spPr>
          <a:xfrm>
            <a:off x="390083" y="2375554"/>
            <a:ext cx="6714290" cy="44730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1166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Death Rates by County -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State Cancer Profile 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1166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stats are produced are from a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Lato" panose="020F0502020204030203" pitchFamily="34" charset="0"/>
                <a:ea typeface="+mn-ea"/>
                <a:cs typeface="+mn-cs"/>
              </a:rPr>
              <a:t>collaboration between the National Cancer Institute and Centers for Disease Control and Prevention. 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1166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Lato" panose="020F0502020204030203" pitchFamily="34" charset="0"/>
                <a:ea typeface="+mn-ea"/>
                <a:cs typeface="+mn-cs"/>
              </a:rPr>
              <a:t>Death rates by County during 2016-2020 timeframe. 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1166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  <a:hlinkClick r:id="rId5"/>
              </a:rPr>
              <a:t>https://statecancerprofiles.cancer.gov/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1166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Insurance Coverage &amp; Income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1166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US Census Bureau – American Community Survey 5-Year Estimate 2016 – 2020 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1166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  <a:hlinkClick r:id="rId6"/>
              </a:rPr>
              <a:t>https://data.census.gov/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1166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FDA Mammograph Facilities 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1166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  <a:hlinkClick r:id="rId7"/>
              </a:rPr>
              <a:t>https://www.accessdata.fda.gov/scripts/cdrh/cfdocs/cfMQSA/mqsa.cfm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512970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2" descr="Highest Death Rate_new">
            <a:extLst>
              <a:ext uri="{FF2B5EF4-FFF2-40B4-BE49-F238E27FC236}">
                <a16:creationId xmlns:a16="http://schemas.microsoft.com/office/drawing/2014/main" id="{0094A9E4-986B-4F7F-BC97-FEC880C03A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1174"/>
            <a:ext cx="12192000" cy="6515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5384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lide3" descr="Highest Death Map">
            <a:extLst>
              <a:ext uri="{FF2B5EF4-FFF2-40B4-BE49-F238E27FC236}">
                <a16:creationId xmlns:a16="http://schemas.microsoft.com/office/drawing/2014/main" id="{9E6D1CDA-B1EB-4218-A843-E08BE187D8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773" y="0"/>
            <a:ext cx="111084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7926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2" descr="Lowest Death Rate">
            <a:extLst>
              <a:ext uri="{FF2B5EF4-FFF2-40B4-BE49-F238E27FC236}">
                <a16:creationId xmlns:a16="http://schemas.microsoft.com/office/drawing/2014/main" id="{2DC5F16D-3442-4C13-AE42-96B4481CC4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1174"/>
            <a:ext cx="12192000" cy="6515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7590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lide3" descr="Lowest Death Map">
            <a:extLst>
              <a:ext uri="{FF2B5EF4-FFF2-40B4-BE49-F238E27FC236}">
                <a16:creationId xmlns:a16="http://schemas.microsoft.com/office/drawing/2014/main" id="{73E27451-5EB5-4BD3-BB28-AE034E4E9E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375" y="0"/>
            <a:ext cx="117792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76744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816</TotalTime>
  <Words>593</Words>
  <Application>Microsoft Office PowerPoint</Application>
  <PresentationFormat>Widescreen</PresentationFormat>
  <Paragraphs>43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Calibri</vt:lpstr>
      <vt:lpstr>Century Gothic</vt:lpstr>
      <vt:lpstr>Lato</vt:lpstr>
      <vt:lpstr>Wingdings 3</vt:lpstr>
      <vt:lpstr>Ion Boardroom</vt:lpstr>
      <vt:lpstr>Nashville Software School  “Save the Tatas”</vt:lpstr>
      <vt:lpstr>Inspiration for the project</vt:lpstr>
      <vt:lpstr>Introduction: Breast Cancer Facts</vt:lpstr>
      <vt:lpstr>Capstone Project</vt:lpstr>
      <vt:lpstr>Dataset &amp; Analysis Tools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Analysis and Conclusion </vt:lpstr>
      <vt:lpstr>My 2nd Cousin - Deborah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Breast_Cancer-Cap</dc:title>
  <dc:creator>Adrianne Austin</dc:creator>
  <cp:lastModifiedBy>Adrianne Austin</cp:lastModifiedBy>
  <cp:revision>74</cp:revision>
  <cp:lastPrinted>2022-12-20T00:51:48Z</cp:lastPrinted>
  <dcterms:created xsi:type="dcterms:W3CDTF">2022-12-14T21:50:16Z</dcterms:created>
  <dcterms:modified xsi:type="dcterms:W3CDTF">2023-01-01T21:18:50Z</dcterms:modified>
</cp:coreProperties>
</file>